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599"/>
    <a:srgbClr val="9361A7"/>
    <a:srgbClr val="8ABE44"/>
    <a:srgbClr val="9B6FAD"/>
    <a:srgbClr val="F2589E"/>
    <a:srgbClr val="95C13D"/>
    <a:srgbClr val="DACBE1"/>
    <a:srgbClr val="CDE3AE"/>
    <a:srgbClr val="F1F7E9"/>
    <a:srgbClr val="FF4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E903D-CBB8-4820-A833-314056409B65}" v="111" dt="2021-09-01T08:54:31.471"/>
    <p1510:client id="{DDEC1FA6-C3FF-464F-AA71-D03EAA0423AF}" v="39" dt="2021-09-01T08:06:39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0FFF2-1E9B-4CBE-9E36-8430169CFF3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200F-E2ED-42AD-B81E-285586CEF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5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B1C9F-55F3-4A82-A0DA-E4B22A7B1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4B8578-ECAD-401C-85FC-22C1334AF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94463D-F163-474C-99CF-497F1EA7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47B75-C13D-45FF-972E-1659AD95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79CD7-3D4C-465C-8F91-0CC16311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4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95DB9-CD6A-4572-AC38-A5446BE6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FBE70E-673F-48C9-ABA5-94FEDA163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53A34-BEE9-49D7-B69F-CF915B5A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D3375-9F2B-43FC-A3F9-FD1C6B11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F6432-2F03-4CB3-86DF-2E303279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DB6C01-6514-4790-8D3F-39978EC0B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8AB44D-73B8-4664-8793-CF375E785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B3F9C-493E-4CA1-82D1-3C49EEE4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76E76-DD0C-44FE-8090-DEA29296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9D52C-35D5-4394-85F3-5E2FAEC4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6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13F6-9F4D-4480-A292-2810786B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84289-E863-4C97-8317-0689BD389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3EED3-DC6A-4CCC-9CE2-B196DBA2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0E837-6E6F-4CA6-A515-71541A8B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EB2CE-7C56-453B-8AAB-994040F4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3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554C4-709E-4E49-BBF2-B362A197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421335-0EC6-49B4-93FF-BE161BD12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EB25D-2EB3-42EB-85E3-A39CBAFF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C9BE1-DB91-4A95-83BD-3EC23D45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66B9D-DAE5-47FB-99CA-8DBD866D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5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ED037-68BB-4FF9-9188-B957772E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2D9E5-EF7F-492A-A251-B0790E633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C57288-1577-4B4F-957D-86F04F4BB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8F384-5BDD-4DC6-8BFA-491DD908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384BC-DE41-4789-B8AF-236A3BFC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888271-91AD-4BD1-99D5-F1BB28EA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8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69246-DDEF-423E-808E-6541B24E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EA909-CF75-4218-A10F-E048E5D9D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BFB8F3-EE20-4418-8A0D-86801D513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750569-B034-4F97-B0BA-B494D7629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8F386-6252-4280-9058-1F0CD22A7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64434-DFB2-4A12-940E-27EAE45E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5F663F-E538-4F26-BEBF-5B60FAAA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117600-BDF3-47D1-9739-18BB1554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3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6F136-7D66-4445-B1B6-7C98ECCE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823FFB-2F00-4FBE-B725-E514A50F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5A643-F8C1-4E82-9822-66C06779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122C82-CF57-42F2-8CE6-37ACA33F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3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633EA6-14C1-4F5C-8EAD-67DE780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6A3D5A-B639-4526-957C-932AF765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CDB5C4-9D75-4A2E-BD14-E7ACC2BC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0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B0FE6-4BB8-492D-8CD7-FEE57B99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E4B76-E6C9-41ED-8B1F-CF8F7945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D614B6-960A-435D-9160-21A04DD95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A673B-8EFF-4539-9882-60DFB675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4F6F99-3FFA-49DE-A576-4A89CD4D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7AAB33-4186-4560-AB42-F48A98B9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0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86935-AB27-475D-9EC8-7BB43235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B6B80E-5C17-45CC-8F21-B561E1BEE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D42FFD-4B4E-4CF0-8271-5FEA15D29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A70A95-68F3-42E0-A3C7-C9CF9F96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7596C-AFCB-4693-B7C8-F1B5B0FE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7E32D8-F97C-4B49-AF7C-E62B04DB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7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580D8-B056-44E3-B65F-21B01AF7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FEC29-7935-491F-A61C-5BD41CF2D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9C28E-66E3-4393-A79E-28A964458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EC18-96E4-4FE5-AF3C-A63EF3964AB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95D5C-4291-4FED-A239-B28FA677A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27AB7-C24B-47B4-85CA-308F39489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ABDE-A262-45DA-9009-33DC2F322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hyperlink" Target="http://www.prav-pit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56699B-032F-42E3-9D3D-A3E98BA2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8747" cy="69846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FA098F-32DA-42AA-A468-F32A630CABC7}"/>
              </a:ext>
            </a:extLst>
          </p:cNvPr>
          <p:cNvSpPr/>
          <p:nvPr/>
        </p:nvSpPr>
        <p:spPr>
          <a:xfrm>
            <a:off x="3048000" y="1986633"/>
            <a:ext cx="6096000" cy="255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F2589E"/>
                </a:solidFill>
                <a:latin typeface="Roboto"/>
              </a:rPr>
              <a:t>КАК ОРГАНИЗОВАТЬ ЗАНЯТИЕ </a:t>
            </a:r>
          </a:p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F2589E"/>
                </a:solidFill>
                <a:latin typeface="Roboto"/>
              </a:rPr>
              <a:t>С ИСПОЛЬЗОВАНИЕМ </a:t>
            </a:r>
          </a:p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F2589E"/>
                </a:solidFill>
                <a:latin typeface="Roboto"/>
              </a:rPr>
              <a:t>ЦИФРОВЫХ РЕСУРСОВ</a:t>
            </a:r>
            <a:endParaRPr lang="ru-RU" sz="2800" dirty="0">
              <a:solidFill>
                <a:srgbClr val="F2589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CA6316-47CC-4E06-83A2-F5C9A552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566" y="4576876"/>
            <a:ext cx="2011211" cy="2011211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28BCFB40-DB9C-4604-8463-96484F665208}"/>
              </a:ext>
            </a:extLst>
          </p:cNvPr>
          <p:cNvSpPr/>
          <p:nvPr/>
        </p:nvSpPr>
        <p:spPr>
          <a:xfrm>
            <a:off x="8609380" y="269913"/>
            <a:ext cx="2919470" cy="27239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4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3535" y="1282"/>
            <a:ext cx="12191980" cy="68567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2BD64-B67E-421C-A781-894370C5A648}"/>
              </a:ext>
            </a:extLst>
          </p:cNvPr>
          <p:cNvSpPr/>
          <p:nvPr/>
        </p:nvSpPr>
        <p:spPr>
          <a:xfrm>
            <a:off x="9493246" y="5582606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5A912-FCF9-42CE-8B0C-E962E339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62A95CA-1679-44F3-8426-36EA352AAA89}"/>
              </a:ext>
            </a:extLst>
          </p:cNvPr>
          <p:cNvSpPr txBox="1">
            <a:spLocks/>
          </p:cNvSpPr>
          <p:nvPr/>
        </p:nvSpPr>
        <p:spPr>
          <a:xfrm>
            <a:off x="74428" y="297167"/>
            <a:ext cx="12036055" cy="56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A5599"/>
                </a:solidFill>
                <a:latin typeface="Roboto"/>
              </a:rPr>
              <a:t>КАК УСТРОЕНО ЦИФРОВОЕ ЗАНЯТИЕ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6E909C-4528-4DCB-8FC3-8DBF79100F81}"/>
              </a:ext>
            </a:extLst>
          </p:cNvPr>
          <p:cNvSpPr/>
          <p:nvPr/>
        </p:nvSpPr>
        <p:spPr>
          <a:xfrm>
            <a:off x="10207256" y="1513082"/>
            <a:ext cx="1847376" cy="52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F25885F-CBBA-403D-999C-A2FBC961E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25" y="1872970"/>
            <a:ext cx="8474150" cy="490677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2DB653E-8164-49F5-AB6C-3E42E2F66957}"/>
              </a:ext>
            </a:extLst>
          </p:cNvPr>
          <p:cNvSpPr/>
          <p:nvPr/>
        </p:nvSpPr>
        <p:spPr>
          <a:xfrm>
            <a:off x="1334912" y="1015415"/>
            <a:ext cx="530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Так выглядит режим демонстрации занятия.</a:t>
            </a:r>
          </a:p>
        </p:txBody>
      </p:sp>
      <p:pic>
        <p:nvPicPr>
          <p:cNvPr id="26" name="Picture 2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A88AC9E1-05C1-4C23-A286-2199B58C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6075">
            <a:off x="2674227" y="1322764"/>
            <a:ext cx="482600" cy="15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4742BAF-08A6-4D15-8135-20EBE67D6F73}"/>
              </a:ext>
            </a:extLst>
          </p:cNvPr>
          <p:cNvSpPr txBox="1"/>
          <p:nvPr/>
        </p:nvSpPr>
        <p:spPr>
          <a:xfrm>
            <a:off x="7449904" y="896508"/>
            <a:ext cx="349485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Его нужно использовать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для вывода слайдов на доску. </a:t>
            </a:r>
          </a:p>
        </p:txBody>
      </p:sp>
    </p:spTree>
    <p:extLst>
      <p:ext uri="{BB962C8B-B14F-4D97-AF65-F5344CB8AC3E}">
        <p14:creationId xmlns:p14="http://schemas.microsoft.com/office/powerpoint/2010/main" val="318775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2BD64-B67E-421C-A781-894370C5A648}"/>
              </a:ext>
            </a:extLst>
          </p:cNvPr>
          <p:cNvSpPr/>
          <p:nvPr/>
        </p:nvSpPr>
        <p:spPr>
          <a:xfrm>
            <a:off x="9493246" y="5582606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5A912-FCF9-42CE-8B0C-E962E339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6E909C-4528-4DCB-8FC3-8DBF79100F81}"/>
              </a:ext>
            </a:extLst>
          </p:cNvPr>
          <p:cNvSpPr/>
          <p:nvPr/>
        </p:nvSpPr>
        <p:spPr>
          <a:xfrm>
            <a:off x="10207256" y="1513082"/>
            <a:ext cx="1847376" cy="52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3B1B2-B69F-4092-B3F4-4DCDB1839B9A}"/>
              </a:ext>
            </a:extLst>
          </p:cNvPr>
          <p:cNvSpPr txBox="1"/>
          <p:nvPr/>
        </p:nvSpPr>
        <p:spPr>
          <a:xfrm>
            <a:off x="494696" y="2034900"/>
            <a:ext cx="2684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oboto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oboto"/>
              </a:rPr>
              <a:t>Тесты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oboto"/>
              </a:rPr>
              <a:t>Кроссворды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oboto"/>
              </a:rPr>
              <a:t>Викторины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Roboto"/>
              </a:rPr>
              <a:t>Пазлы</a:t>
            </a:r>
            <a:r>
              <a:rPr lang="ru-RU" dirty="0">
                <a:latin typeface="Roboto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oboto"/>
              </a:rPr>
              <a:t>Конструкторы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A45BB6-F102-4F6F-BC28-F5D4B43DF335}"/>
              </a:ext>
            </a:extLst>
          </p:cNvPr>
          <p:cNvSpPr/>
          <p:nvPr/>
        </p:nvSpPr>
        <p:spPr>
          <a:xfrm>
            <a:off x="0" y="19555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A5599"/>
                </a:solidFill>
                <a:latin typeface="Roboto"/>
              </a:rPr>
              <a:t>ВИДЫ ЗАДАНИЙ В ИНТЕРАКТИВНОМ УРОКЕ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A99F1-C3AD-4DB6-BD36-455E0BF3AF71}"/>
              </a:ext>
            </a:extLst>
          </p:cNvPr>
          <p:cNvSpPr txBox="1"/>
          <p:nvPr/>
        </p:nvSpPr>
        <p:spPr>
          <a:xfrm>
            <a:off x="470876" y="1034769"/>
            <a:ext cx="281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B6FAD"/>
                </a:solidFill>
                <a:latin typeface="Roboto"/>
              </a:rPr>
              <a:t>Интерактивные задания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34BC60-5864-4029-943A-F9901D816ACC}"/>
              </a:ext>
            </a:extLst>
          </p:cNvPr>
          <p:cNvSpPr/>
          <p:nvPr/>
        </p:nvSpPr>
        <p:spPr>
          <a:xfrm>
            <a:off x="3731343" y="1003699"/>
            <a:ext cx="2987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B6FAD"/>
                </a:solidFill>
                <a:latin typeface="Roboto"/>
              </a:rPr>
              <a:t>Задания в формате ВПР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5AB09B-CD45-4FE4-907F-6B4B28CFC52D}"/>
              </a:ext>
            </a:extLst>
          </p:cNvPr>
          <p:cNvSpPr/>
          <p:nvPr/>
        </p:nvSpPr>
        <p:spPr>
          <a:xfrm>
            <a:off x="3763825" y="1615766"/>
            <a:ext cx="343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B6FAD"/>
                </a:solidFill>
                <a:latin typeface="Roboto"/>
              </a:rPr>
              <a:t>Задания по формированию </a:t>
            </a:r>
          </a:p>
          <a:p>
            <a:r>
              <a:rPr lang="ru-RU" b="1" dirty="0">
                <a:solidFill>
                  <a:srgbClr val="9B6FAD"/>
                </a:solidFill>
                <a:latin typeface="Roboto"/>
              </a:rPr>
              <a:t>функциональной грамотности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67007D4-2C27-4E84-B489-1860BCBCB661}"/>
              </a:ext>
            </a:extLst>
          </p:cNvPr>
          <p:cNvSpPr/>
          <p:nvPr/>
        </p:nvSpPr>
        <p:spPr>
          <a:xfrm>
            <a:off x="8524362" y="1038602"/>
            <a:ext cx="3655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B6FAD"/>
                </a:solidFill>
                <a:latin typeface="Roboto"/>
              </a:rPr>
              <a:t>Задания формата международных исследований качества образования:</a:t>
            </a:r>
          </a:p>
          <a:p>
            <a:r>
              <a:rPr lang="en-GB" b="1" dirty="0">
                <a:solidFill>
                  <a:srgbClr val="9B6FAD"/>
                </a:solidFill>
                <a:latin typeface="Roboto"/>
              </a:rPr>
              <a:t>TIMSS, PERLS</a:t>
            </a:r>
            <a:endParaRPr lang="ru-RU" b="1" dirty="0">
              <a:solidFill>
                <a:srgbClr val="9B6FAD"/>
              </a:solidFill>
              <a:latin typeface="Roboto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47EF97-328E-402D-8E99-77F7EB49E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0" y="3988789"/>
            <a:ext cx="3006860" cy="19700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49AC8C-3AC2-4CB0-99B4-D790C814C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54" y="3237235"/>
            <a:ext cx="4007989" cy="621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2286D6-DDE0-4859-83A5-F2B74905F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41" y="4094212"/>
            <a:ext cx="3369571" cy="12815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C8455C2-B7BF-447E-B62E-5A0BAF3FC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62" y="2939205"/>
            <a:ext cx="2957035" cy="155341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2A934D-BA5A-48C1-A00D-F1FB8DE0F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39" y="4973795"/>
            <a:ext cx="2422879" cy="942009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9CBE359-D1A2-45BF-BD94-4432C510B52E}"/>
              </a:ext>
            </a:extLst>
          </p:cNvPr>
          <p:cNvCxnSpPr>
            <a:cxnSpLocks/>
          </p:cNvCxnSpPr>
          <p:nvPr/>
        </p:nvCxnSpPr>
        <p:spPr>
          <a:xfrm>
            <a:off x="3566877" y="1034769"/>
            <a:ext cx="0" cy="5783722"/>
          </a:xfrm>
          <a:prstGeom prst="line">
            <a:avLst/>
          </a:prstGeom>
          <a:ln>
            <a:solidFill>
              <a:srgbClr val="D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030B92C-15F9-49BA-A622-A5452C8D95CA}"/>
              </a:ext>
            </a:extLst>
          </p:cNvPr>
          <p:cNvCxnSpPr>
            <a:cxnSpLocks/>
          </p:cNvCxnSpPr>
          <p:nvPr/>
        </p:nvCxnSpPr>
        <p:spPr>
          <a:xfrm>
            <a:off x="8184952" y="1010113"/>
            <a:ext cx="0" cy="5783722"/>
          </a:xfrm>
          <a:prstGeom prst="line">
            <a:avLst/>
          </a:prstGeom>
          <a:ln>
            <a:solidFill>
              <a:srgbClr val="D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8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E7932-5BF2-403C-B72E-AEDB484C1724}"/>
              </a:ext>
            </a:extLst>
          </p:cNvPr>
          <p:cNvSpPr txBox="1"/>
          <p:nvPr/>
        </p:nvSpPr>
        <p:spPr>
          <a:xfrm>
            <a:off x="804231" y="4363655"/>
            <a:ext cx="9183661" cy="2412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b="1" dirty="0">
                <a:solidFill>
                  <a:schemeClr val="accent5"/>
                </a:solidFill>
                <a:latin typeface="Roboto"/>
                <a:ea typeface="+mj-ea"/>
                <a:cs typeface="+mj-cs"/>
              </a:rPr>
              <a:t>Обещаем, вашим ученикам не будет скучно! </a:t>
            </a:r>
            <a:endParaRPr lang="en-US" sz="4400" b="1" dirty="0">
              <a:solidFill>
                <a:schemeClr val="accent5"/>
              </a:solidFill>
              <a:latin typeface="Roboto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B1E6D03-FCE2-4753-BD0E-B71A5B04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353" y="5365205"/>
            <a:ext cx="1204251" cy="1271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2B4529-B702-4301-B5D3-C3F0F047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9" y="513095"/>
            <a:ext cx="12192000" cy="47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A9FA28-E85A-4F8B-8F12-322EE084DC24}"/>
              </a:ext>
            </a:extLst>
          </p:cNvPr>
          <p:cNvSpPr/>
          <p:nvPr/>
        </p:nvSpPr>
        <p:spPr>
          <a:xfrm>
            <a:off x="284455" y="318722"/>
            <a:ext cx="6951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2589E"/>
                </a:solidFill>
                <a:latin typeface="Roboto"/>
              </a:rPr>
              <a:t>Современным школьникам – </a:t>
            </a:r>
          </a:p>
          <a:p>
            <a:r>
              <a:rPr lang="ru-RU" sz="2400" b="1" dirty="0">
                <a:solidFill>
                  <a:srgbClr val="F2589E"/>
                </a:solidFill>
                <a:latin typeface="Roboto"/>
              </a:rPr>
              <a:t>современные инструменты обучения.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E8F727-3462-40A3-B9B4-1C2968C6E190}"/>
              </a:ext>
            </a:extLst>
          </p:cNvPr>
          <p:cNvSpPr/>
          <p:nvPr/>
        </p:nvSpPr>
        <p:spPr>
          <a:xfrm>
            <a:off x="9595692" y="5618602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3C9987-22B4-472C-8B7E-2B938C442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286" y="3072741"/>
            <a:ext cx="627962" cy="627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E71A4C-CE18-4DB1-B44B-C1FF713E4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229" y="4330880"/>
            <a:ext cx="623019" cy="62301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7F7E0B-5FDE-4C56-BE6C-B349CDEBDFCB}"/>
              </a:ext>
            </a:extLst>
          </p:cNvPr>
          <p:cNvSpPr/>
          <p:nvPr/>
        </p:nvSpPr>
        <p:spPr>
          <a:xfrm>
            <a:off x="1239157" y="2873726"/>
            <a:ext cx="9612457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Сделать обучение интересным и </a:t>
            </a:r>
            <a:endParaRPr lang="en-GB" dirty="0"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увлекательным для ваших учеников</a:t>
            </a:r>
            <a:r>
              <a:rPr lang="en-GB" dirty="0">
                <a:latin typeface="Roboto"/>
              </a:rPr>
              <a:t>.</a:t>
            </a:r>
          </a:p>
          <a:p>
            <a:pPr>
              <a:lnSpc>
                <a:spcPct val="150000"/>
              </a:lnSpc>
            </a:pPr>
            <a:endParaRPr lang="en-GB" dirty="0"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Существенно сократят ваше время для подготовки.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5 минут на знакомство с материалом 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вы готовы идти в класс! 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3897980-D809-415A-B1FC-7EACFFDF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6" y="1779896"/>
            <a:ext cx="580967" cy="3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A103F6D-4D2A-4F89-8C2C-85B25B2C7E69}"/>
              </a:ext>
            </a:extLst>
          </p:cNvPr>
          <p:cNvSpPr/>
          <p:nvPr/>
        </p:nvSpPr>
        <p:spPr>
          <a:xfrm>
            <a:off x="1254181" y="1512053"/>
            <a:ext cx="9101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Roboto"/>
              </a:rPr>
              <a:t>Полностью готовые для проведения цифровые занятия помогут: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106819-C4E4-4557-B2AB-F4C461124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558" y="6097869"/>
            <a:ext cx="585787" cy="6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7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E547BB-1CF8-4F0D-80EF-F927BBE1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8175"/>
            <a:ext cx="12283440" cy="4662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EA5599"/>
                </a:solidFill>
                <a:latin typeface="Roboto"/>
              </a:rPr>
              <a:t>ЧТО НЕОБХОДИМО ДЛЯ ПРОВЕДЕНИЯ ЗАНЯТИЙ?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CEC5A-DA7A-498B-9FA2-0E9E6E578132}"/>
              </a:ext>
            </a:extLst>
          </p:cNvPr>
          <p:cNvSpPr txBox="1"/>
          <p:nvPr/>
        </p:nvSpPr>
        <p:spPr>
          <a:xfrm>
            <a:off x="798981" y="3244334"/>
            <a:ext cx="24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/>
              </a:rPr>
              <a:t>Компьютер учителя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2352A-33FC-4D13-B15F-660493D59E29}"/>
              </a:ext>
            </a:extLst>
          </p:cNvPr>
          <p:cNvSpPr txBox="1"/>
          <p:nvPr/>
        </p:nvSpPr>
        <p:spPr>
          <a:xfrm>
            <a:off x="4822192" y="3255847"/>
            <a:ext cx="263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/>
              </a:rPr>
              <a:t>Интерактивная доска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231C1-3818-4357-8303-909C3EBAB767}"/>
              </a:ext>
            </a:extLst>
          </p:cNvPr>
          <p:cNvSpPr txBox="1"/>
          <p:nvPr/>
        </p:nvSpPr>
        <p:spPr>
          <a:xfrm>
            <a:off x="8951363" y="3244334"/>
            <a:ext cx="217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/>
              </a:rPr>
              <a:t>Планшет ученика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1B9A02-401B-489D-8070-3643DBD23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690" y="1333018"/>
            <a:ext cx="1800789" cy="18007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6815B7-A917-47B6-8CC0-A3837F670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8355" y="1318321"/>
            <a:ext cx="2095290" cy="20952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ACDBB4-31A4-47E8-B62A-A70B670A6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84062" y="1377415"/>
            <a:ext cx="1711994" cy="171199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B291B8-8533-4EDB-A18A-A02BB45EE9B7}"/>
              </a:ext>
            </a:extLst>
          </p:cNvPr>
          <p:cNvCxnSpPr/>
          <p:nvPr/>
        </p:nvCxnSpPr>
        <p:spPr>
          <a:xfrm>
            <a:off x="-91440" y="3798479"/>
            <a:ext cx="12283440" cy="0"/>
          </a:xfrm>
          <a:prstGeom prst="line">
            <a:avLst/>
          </a:prstGeom>
          <a:ln>
            <a:solidFill>
              <a:srgbClr val="D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B6E1FE1-7BB0-4737-BC5A-EAA236EB8766}"/>
              </a:ext>
            </a:extLst>
          </p:cNvPr>
          <p:cNvSpPr/>
          <p:nvPr/>
        </p:nvSpPr>
        <p:spPr>
          <a:xfrm>
            <a:off x="9595692" y="5618602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F40C11-88AC-466E-B6D6-E123C81A3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C2CA649-9D3C-44E2-BC2E-7E4DDB71894A}"/>
              </a:ext>
            </a:extLst>
          </p:cNvPr>
          <p:cNvSpPr/>
          <p:nvPr/>
        </p:nvSpPr>
        <p:spPr>
          <a:xfrm>
            <a:off x="3291576" y="3988845"/>
            <a:ext cx="6096000" cy="9689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ru-RU" b="1" dirty="0">
                <a:solidFill>
                  <a:srgbClr val="9B6FAD"/>
                </a:solidFill>
                <a:latin typeface="Roboto"/>
              </a:rPr>
              <a:t>А если из оборудования есть только компьютер учителя и обычный экран?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614F83-8E70-40CB-8390-4293CB46B943}"/>
              </a:ext>
            </a:extLst>
          </p:cNvPr>
          <p:cNvSpPr/>
          <p:nvPr/>
        </p:nvSpPr>
        <p:spPr>
          <a:xfrm>
            <a:off x="3291576" y="5212502"/>
            <a:ext cx="6748483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Отлично! Вы тоже сможете проводить цифровые занятия! Выводите слайды на экран, а управление интерактивными заданиями вы сможете осуществлять через компьютер!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AD4F2-4CBA-420C-8765-5479DCC324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343" y="3941958"/>
            <a:ext cx="2804468" cy="24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8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DC5B010-3111-4486-BF3F-ACBFE246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283920"/>
            <a:ext cx="12188952" cy="5308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EA5599"/>
                </a:solidFill>
                <a:latin typeface="Roboto"/>
              </a:rPr>
              <a:t>ГДЕ РАЗМЕЩЕН ВХОД В ЦИФРОВЫЕ ЗАНЯТИЯ</a:t>
            </a: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id="{97DAF4F4-5057-4B21-AC49-7E9FE02AD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601" y="1049682"/>
            <a:ext cx="10474797" cy="4422063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561D93FF-ABCD-43AD-8112-1AB2FB6E854B}"/>
              </a:ext>
            </a:extLst>
          </p:cNvPr>
          <p:cNvSpPr/>
          <p:nvPr/>
        </p:nvSpPr>
        <p:spPr>
          <a:xfrm>
            <a:off x="774796" y="5655321"/>
            <a:ext cx="690664" cy="640857"/>
          </a:xfrm>
          <a:prstGeom prst="ellipse">
            <a:avLst/>
          </a:prstGeom>
          <a:solidFill>
            <a:srgbClr val="92D050"/>
          </a:solidFill>
          <a:ln>
            <a:solidFill>
              <a:srgbClr val="95C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/>
              </a:rPr>
              <a:t>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9E5E9C-DEDA-478A-B130-41993424E085}"/>
              </a:ext>
            </a:extLst>
          </p:cNvPr>
          <p:cNvSpPr/>
          <p:nvPr/>
        </p:nvSpPr>
        <p:spPr>
          <a:xfrm>
            <a:off x="1533928" y="5731986"/>
            <a:ext cx="24016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Сайт </a:t>
            </a:r>
            <a:r>
              <a:rPr lang="en-US" dirty="0">
                <a:latin typeface="Roboto"/>
                <a:hlinkClick r:id="rId4"/>
              </a:rPr>
              <a:t>www.prav-pit.ru</a:t>
            </a:r>
            <a:endParaRPr lang="en-US" dirty="0">
              <a:latin typeface="Roboto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35F2354-9BD4-4A10-BFEA-B695D1640D9F}"/>
              </a:ext>
            </a:extLst>
          </p:cNvPr>
          <p:cNvSpPr/>
          <p:nvPr/>
        </p:nvSpPr>
        <p:spPr>
          <a:xfrm>
            <a:off x="4161468" y="5655321"/>
            <a:ext cx="690664" cy="64085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/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FEF513-CA60-497F-962A-EECCC49671D0}"/>
              </a:ext>
            </a:extLst>
          </p:cNvPr>
          <p:cNvSpPr/>
          <p:nvPr/>
        </p:nvSpPr>
        <p:spPr>
          <a:xfrm>
            <a:off x="4976969" y="5658323"/>
            <a:ext cx="265850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Раздел «Учителям» (главное меню)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EC0E56B-12DC-4670-AC48-EDD57B1F0F8C}"/>
              </a:ext>
            </a:extLst>
          </p:cNvPr>
          <p:cNvSpPr/>
          <p:nvPr/>
        </p:nvSpPr>
        <p:spPr>
          <a:xfrm>
            <a:off x="7614947" y="5655321"/>
            <a:ext cx="690664" cy="64085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/>
              </a:rPr>
              <a:t>3</a:t>
            </a:r>
          </a:p>
        </p:txBody>
      </p:sp>
      <p:pic>
        <p:nvPicPr>
          <p:cNvPr id="18" name="Picture 2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6FDCF044-101E-4FAB-AB98-2B66C73E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7480">
            <a:off x="7210601" y="621893"/>
            <a:ext cx="400869" cy="10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16B224A-9E7E-41B2-AD19-F882CD4AD4DA}"/>
              </a:ext>
            </a:extLst>
          </p:cNvPr>
          <p:cNvCxnSpPr>
            <a:cxnSpLocks/>
          </p:cNvCxnSpPr>
          <p:nvPr/>
        </p:nvCxnSpPr>
        <p:spPr>
          <a:xfrm flipV="1">
            <a:off x="5013242" y="763660"/>
            <a:ext cx="4626058" cy="1"/>
          </a:xfrm>
          <a:prstGeom prst="line">
            <a:avLst/>
          </a:prstGeom>
          <a:ln w="19050">
            <a:solidFill>
              <a:srgbClr val="F25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7A517B-5A08-41BE-9AFD-73043D85FE32}"/>
              </a:ext>
            </a:extLst>
          </p:cNvPr>
          <p:cNvSpPr/>
          <p:nvPr/>
        </p:nvSpPr>
        <p:spPr>
          <a:xfrm>
            <a:off x="6337005" y="1386256"/>
            <a:ext cx="678469" cy="255478"/>
          </a:xfrm>
          <a:prstGeom prst="rect">
            <a:avLst/>
          </a:prstGeom>
          <a:noFill/>
          <a:ln>
            <a:solidFill>
              <a:srgbClr val="9B6FA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36C9906-BD91-4D79-A61F-D072B40DF4A3}"/>
              </a:ext>
            </a:extLst>
          </p:cNvPr>
          <p:cNvSpPr/>
          <p:nvPr/>
        </p:nvSpPr>
        <p:spPr>
          <a:xfrm>
            <a:off x="9493246" y="5497546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A28A197-3BEF-4832-B02F-0B7CF24E6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E2B8A80-A9FC-4D44-9672-6E7A7A0FEAE7}"/>
              </a:ext>
            </a:extLst>
          </p:cNvPr>
          <p:cNvSpPr/>
          <p:nvPr/>
        </p:nvSpPr>
        <p:spPr>
          <a:xfrm>
            <a:off x="8531474" y="5655321"/>
            <a:ext cx="298897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Цифровая школа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(выпадающий список)</a:t>
            </a:r>
          </a:p>
        </p:txBody>
      </p:sp>
    </p:spTree>
    <p:extLst>
      <p:ext uri="{BB962C8B-B14F-4D97-AF65-F5344CB8AC3E}">
        <p14:creationId xmlns:p14="http://schemas.microsoft.com/office/powerpoint/2010/main" val="358007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2BD64-B67E-421C-A781-894370C5A648}"/>
              </a:ext>
            </a:extLst>
          </p:cNvPr>
          <p:cNvSpPr/>
          <p:nvPr/>
        </p:nvSpPr>
        <p:spPr>
          <a:xfrm>
            <a:off x="9493246" y="5582606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5A912-FCF9-42CE-8B0C-E962E339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pic>
        <p:nvPicPr>
          <p:cNvPr id="7" name="Объект 7">
            <a:extLst>
              <a:ext uri="{FF2B5EF4-FFF2-40B4-BE49-F238E27FC236}">
                <a16:creationId xmlns:a16="http://schemas.microsoft.com/office/drawing/2014/main" id="{AC696A8C-81E8-43B1-8A0C-859B5FB9E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8988" y="2305569"/>
            <a:ext cx="5431635" cy="2441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FF468A-EAC5-4C5C-9212-C1C0BD874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10" r="11368"/>
          <a:stretch/>
        </p:blipFill>
        <p:spPr>
          <a:xfrm>
            <a:off x="7786838" y="1976060"/>
            <a:ext cx="4090738" cy="3395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470EAB-B327-4F70-B540-21855FD96871}"/>
              </a:ext>
            </a:extLst>
          </p:cNvPr>
          <p:cNvSpPr txBox="1"/>
          <p:nvPr/>
        </p:nvSpPr>
        <p:spPr>
          <a:xfrm>
            <a:off x="1601753" y="1376095"/>
            <a:ext cx="6759799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В разделе «Цифровая школа» выберите нужный вам модуль</a:t>
            </a:r>
          </a:p>
        </p:txBody>
      </p:sp>
      <p:pic>
        <p:nvPicPr>
          <p:cNvPr id="11" name="Picture 2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4766E8A2-0270-438C-A7B5-88ACAE27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6126">
            <a:off x="7024985" y="1588252"/>
            <a:ext cx="482600" cy="18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2F5641D-4991-4082-B2E1-F9C9BE987B2F}"/>
              </a:ext>
            </a:extLst>
          </p:cNvPr>
          <p:cNvSpPr/>
          <p:nvPr/>
        </p:nvSpPr>
        <p:spPr>
          <a:xfrm>
            <a:off x="726966" y="1335203"/>
            <a:ext cx="690664" cy="64085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/>
              </a:rPr>
              <a:t>4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0895D75-D98E-4181-8797-DE6411BFEF97}"/>
              </a:ext>
            </a:extLst>
          </p:cNvPr>
          <p:cNvSpPr txBox="1">
            <a:spLocks/>
          </p:cNvSpPr>
          <p:nvPr/>
        </p:nvSpPr>
        <p:spPr>
          <a:xfrm>
            <a:off x="0" y="395882"/>
            <a:ext cx="12192000" cy="42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A5599"/>
                </a:solidFill>
                <a:latin typeface="Roboto"/>
              </a:rPr>
              <a:t>ГДЕ РАЗМЕЩЕН ВХОД В ЦИФРОВЫЕ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58293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2BD64-B67E-421C-A781-894370C5A648}"/>
              </a:ext>
            </a:extLst>
          </p:cNvPr>
          <p:cNvSpPr/>
          <p:nvPr/>
        </p:nvSpPr>
        <p:spPr>
          <a:xfrm>
            <a:off x="9493246" y="5582606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5A912-FCF9-42CE-8B0C-E962E339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pic>
        <p:nvPicPr>
          <p:cNvPr id="14" name="Объект 3">
            <a:extLst>
              <a:ext uri="{FF2B5EF4-FFF2-40B4-BE49-F238E27FC236}">
                <a16:creationId xmlns:a16="http://schemas.microsoft.com/office/drawing/2014/main" id="{1BD64F43-B75E-4C30-9A6C-A6B5504C6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3856" y="2448272"/>
            <a:ext cx="4582716" cy="19115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5FA1D2-5601-40B6-AA98-44D047DD4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126" y="1272185"/>
            <a:ext cx="5841790" cy="4263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31FB5E-9DAB-441A-B335-84463A7F1FD8}"/>
              </a:ext>
            </a:extLst>
          </p:cNvPr>
          <p:cNvSpPr txBox="1"/>
          <p:nvPr/>
        </p:nvSpPr>
        <p:spPr>
          <a:xfrm>
            <a:off x="1506860" y="1200672"/>
            <a:ext cx="879550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Выбирайте нужный для вас урок,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нажимайте кнопку «Перейти к уроку» </a:t>
            </a:r>
          </a:p>
        </p:txBody>
      </p:sp>
      <p:pic>
        <p:nvPicPr>
          <p:cNvPr id="17" name="Picture 2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FD0FF61C-4264-4B1F-8F4F-FA6989B6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7620">
            <a:off x="4415334" y="3831625"/>
            <a:ext cx="482600" cy="20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1BEF4921-6DBA-4CC2-9C13-8717125F615D}"/>
              </a:ext>
            </a:extLst>
          </p:cNvPr>
          <p:cNvSpPr/>
          <p:nvPr/>
        </p:nvSpPr>
        <p:spPr>
          <a:xfrm>
            <a:off x="723856" y="1330425"/>
            <a:ext cx="690664" cy="64085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/>
              </a:rPr>
              <a:t>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1C75DB-FC4C-49D8-ACE2-3F2F3972FA1E}"/>
              </a:ext>
            </a:extLst>
          </p:cNvPr>
          <p:cNvSpPr/>
          <p:nvPr/>
        </p:nvSpPr>
        <p:spPr>
          <a:xfrm>
            <a:off x="-191386" y="36197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2589E"/>
                </a:solidFill>
                <a:latin typeface="Roboto"/>
              </a:rPr>
              <a:t>ГДЕ РАЗМЕЩЕН ВХОД В ЦИФРОВЫЕ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402863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2BD64-B67E-421C-A781-894370C5A648}"/>
              </a:ext>
            </a:extLst>
          </p:cNvPr>
          <p:cNvSpPr/>
          <p:nvPr/>
        </p:nvSpPr>
        <p:spPr>
          <a:xfrm>
            <a:off x="9493246" y="5582606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5A912-FCF9-42CE-8B0C-E962E339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894045-773E-4952-8C0D-9877F14EE8A0}"/>
              </a:ext>
            </a:extLst>
          </p:cNvPr>
          <p:cNvSpPr txBox="1"/>
          <p:nvPr/>
        </p:nvSpPr>
        <p:spPr>
          <a:xfrm>
            <a:off x="718767" y="1361087"/>
            <a:ext cx="4708849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/>
              </a:rPr>
              <a:t>       </a:t>
            </a:r>
            <a:r>
              <a:rPr lang="ru-RU" dirty="0">
                <a:latin typeface="Roboto"/>
              </a:rPr>
              <a:t>Все занятия размещены на платформе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Московской электронной школы.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      Для их использования не требуется дополнительная  регистрация.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      В заставке занятия слева размещен интерактивный список этапов урока. С помощью него вы можете переходить в нужный раздел.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62A95CA-1679-44F3-8426-36EA352AAA89}"/>
              </a:ext>
            </a:extLst>
          </p:cNvPr>
          <p:cNvSpPr txBox="1">
            <a:spLocks/>
          </p:cNvSpPr>
          <p:nvPr/>
        </p:nvSpPr>
        <p:spPr>
          <a:xfrm>
            <a:off x="74428" y="297167"/>
            <a:ext cx="12036055" cy="56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A5599"/>
                </a:solidFill>
                <a:latin typeface="Roboto"/>
              </a:rPr>
              <a:t>СТРУКТУРА ЦИФРОВОГО ЗАНЯТИЯ</a:t>
            </a:r>
          </a:p>
        </p:txBody>
      </p:sp>
      <p:pic>
        <p:nvPicPr>
          <p:cNvPr id="26" name="Picture 4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92BA2202-6281-4FAC-ACB4-12682A430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0031">
            <a:off x="4353339" y="4179902"/>
            <a:ext cx="482600" cy="296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DDC5C4-ACA0-4088-8460-5467801C7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9" y="1361087"/>
            <a:ext cx="5783350" cy="4350777"/>
          </a:xfrm>
          <a:prstGeom prst="rect">
            <a:avLst/>
          </a:prstGeom>
        </p:spPr>
      </p:pic>
      <p:pic>
        <p:nvPicPr>
          <p:cNvPr id="28" name="Picture 2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9906707B-ABF3-43B1-8CD7-A4979652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536">
            <a:off x="9929380" y="2916337"/>
            <a:ext cx="440153" cy="15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02E5A1-8C8A-4ED3-9AB2-14BD8B52BC17}"/>
              </a:ext>
            </a:extLst>
          </p:cNvPr>
          <p:cNvSpPr txBox="1"/>
          <p:nvPr/>
        </p:nvSpPr>
        <p:spPr>
          <a:xfrm>
            <a:off x="8674939" y="2561103"/>
            <a:ext cx="325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Roboto"/>
              </a:rPr>
              <a:t>Для просмотра нажмите сюда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C4F894-FA46-45C7-9E3F-216B8CAA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4" y="1509312"/>
            <a:ext cx="462813" cy="2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809D05F-B213-4EF3-ABD5-DB0D4EFC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3" y="3149368"/>
            <a:ext cx="462813" cy="2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CAE18C9-0DB0-4A6B-99A9-56E4F2C3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3" y="4433314"/>
            <a:ext cx="462813" cy="2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8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2BD64-B67E-421C-A781-894370C5A648}"/>
              </a:ext>
            </a:extLst>
          </p:cNvPr>
          <p:cNvSpPr/>
          <p:nvPr/>
        </p:nvSpPr>
        <p:spPr>
          <a:xfrm>
            <a:off x="9493246" y="5582606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5A912-FCF9-42CE-8B0C-E962E339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62A95CA-1679-44F3-8426-36EA352AAA89}"/>
              </a:ext>
            </a:extLst>
          </p:cNvPr>
          <p:cNvSpPr txBox="1">
            <a:spLocks/>
          </p:cNvSpPr>
          <p:nvPr/>
        </p:nvSpPr>
        <p:spPr>
          <a:xfrm>
            <a:off x="74428" y="297167"/>
            <a:ext cx="12036055" cy="56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A5599"/>
                </a:solidFill>
                <a:latin typeface="Roboto"/>
              </a:rPr>
              <a:t>СТРУКТУРА ЦИФРОВОГО ЗАНЯТИЯ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9F7E64-E696-4B77-B385-7980D3871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"/>
          <a:stretch/>
        </p:blipFill>
        <p:spPr>
          <a:xfrm>
            <a:off x="3301870" y="1775423"/>
            <a:ext cx="8447107" cy="39578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505F42-E139-4E4A-B487-B118010F3B1C}"/>
              </a:ext>
            </a:extLst>
          </p:cNvPr>
          <p:cNvSpPr txBox="1"/>
          <p:nvPr/>
        </p:nvSpPr>
        <p:spPr>
          <a:xfrm>
            <a:off x="914400" y="114465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/>
              </a:rPr>
              <a:t>Так выглядит режим просмотра занятия.</a:t>
            </a:r>
            <a:r>
              <a:rPr lang="ru-RU" dirty="0"/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87407-EE53-428C-9889-9691EA17430E}"/>
              </a:ext>
            </a:extLst>
          </p:cNvPr>
          <p:cNvSpPr txBox="1"/>
          <p:nvPr/>
        </p:nvSpPr>
        <p:spPr>
          <a:xfrm>
            <a:off x="914400" y="1619569"/>
            <a:ext cx="246028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С помощью интерактивной панели слева вы можете переходить из одного этапа занятия в другой.</a:t>
            </a:r>
            <a:endParaRPr lang="en-US" dirty="0">
              <a:latin typeface="Roboto"/>
            </a:endParaRPr>
          </a:p>
        </p:txBody>
      </p:sp>
      <p:pic>
        <p:nvPicPr>
          <p:cNvPr id="26" name="Picture 4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92BA2202-6281-4FAC-ACB4-12682A430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4788">
            <a:off x="2566134" y="3650426"/>
            <a:ext cx="326295" cy="20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6E909C-4528-4DCB-8FC3-8DBF79100F81}"/>
              </a:ext>
            </a:extLst>
          </p:cNvPr>
          <p:cNvSpPr/>
          <p:nvPr/>
        </p:nvSpPr>
        <p:spPr>
          <a:xfrm>
            <a:off x="10207256" y="1513082"/>
            <a:ext cx="1847376" cy="52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A620A77-8A66-4C94-8912-3515C14C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0" y="1200383"/>
            <a:ext cx="462813" cy="2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0B206285-5ED5-4CAB-99F0-2F9AEEDE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0" y="1753583"/>
            <a:ext cx="462813" cy="2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4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E19C2-E2DB-490F-BFBA-A2CBF8B87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3535" y="1282"/>
            <a:ext cx="12191980" cy="68567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2BD64-B67E-421C-A781-894370C5A648}"/>
              </a:ext>
            </a:extLst>
          </p:cNvPr>
          <p:cNvSpPr/>
          <p:nvPr/>
        </p:nvSpPr>
        <p:spPr>
          <a:xfrm>
            <a:off x="9493246" y="5582606"/>
            <a:ext cx="2401677" cy="92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5A912-FCF9-42CE-8B0C-E962E339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17" y="6018027"/>
            <a:ext cx="585787" cy="618331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62A95CA-1679-44F3-8426-36EA352AAA89}"/>
              </a:ext>
            </a:extLst>
          </p:cNvPr>
          <p:cNvSpPr txBox="1">
            <a:spLocks/>
          </p:cNvSpPr>
          <p:nvPr/>
        </p:nvSpPr>
        <p:spPr>
          <a:xfrm>
            <a:off x="74428" y="297167"/>
            <a:ext cx="12036055" cy="56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A5599"/>
                </a:solidFill>
                <a:latin typeface="Roboto"/>
              </a:rPr>
              <a:t>СТРУКТУРА ЦИФРОВОГО ЗАНЯТИЯ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6E909C-4528-4DCB-8FC3-8DBF79100F81}"/>
              </a:ext>
            </a:extLst>
          </p:cNvPr>
          <p:cNvSpPr/>
          <p:nvPr/>
        </p:nvSpPr>
        <p:spPr>
          <a:xfrm>
            <a:off x="10207256" y="1513082"/>
            <a:ext cx="1847376" cy="52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8631E6-6365-4A31-BE27-3F3850019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2"/>
          <a:stretch/>
        </p:blipFill>
        <p:spPr>
          <a:xfrm>
            <a:off x="5771060" y="987230"/>
            <a:ext cx="6339424" cy="4883540"/>
          </a:xfrm>
          <a:prstGeom prst="rect">
            <a:avLst/>
          </a:prstGeom>
        </p:spPr>
      </p:pic>
      <p:pic>
        <p:nvPicPr>
          <p:cNvPr id="19" name="Picture 2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BC964C2C-F4BF-47D8-BA03-BA9610CC4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1553" y="3457959"/>
            <a:ext cx="482600" cy="21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48947B2F-F43E-4E34-8DD0-4BFC1213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0269" y="2657853"/>
            <a:ext cx="482600" cy="17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4.googleusercontent.com/6r44z_EO2hbAPjvB72FqJfFsiw4YN7OGOR2dI03Zw4-qvVJ5PNg55xzA1VuQUTZGKVE2UiwdMC1kg100fO-ORX4ISo8Ws0xnZwvVFdeA4xIauWnmayO5eq8Nr_A8k2JKYNLgz198Gig=s0">
            <a:extLst>
              <a:ext uri="{FF2B5EF4-FFF2-40B4-BE49-F238E27FC236}">
                <a16:creationId xmlns:a16="http://schemas.microsoft.com/office/drawing/2014/main" id="{0B0F3C15-F855-496F-9B69-9FFAF83B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3435" y="1892488"/>
            <a:ext cx="482600" cy="11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D7B178AA-69DB-47FA-A280-B4622FD6FA73}"/>
              </a:ext>
            </a:extLst>
          </p:cNvPr>
          <p:cNvSpPr/>
          <p:nvPr/>
        </p:nvSpPr>
        <p:spPr>
          <a:xfrm>
            <a:off x="611951" y="3982934"/>
            <a:ext cx="690664" cy="64085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/>
              </a:rPr>
              <a:t>3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96796A1-AEB8-4D98-B27A-92365080D84F}"/>
              </a:ext>
            </a:extLst>
          </p:cNvPr>
          <p:cNvSpPr/>
          <p:nvPr/>
        </p:nvSpPr>
        <p:spPr>
          <a:xfrm>
            <a:off x="611951" y="2956754"/>
            <a:ext cx="690664" cy="64085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3417688-9027-4A02-85F6-33588EAEE29E}"/>
              </a:ext>
            </a:extLst>
          </p:cNvPr>
          <p:cNvSpPr/>
          <p:nvPr/>
        </p:nvSpPr>
        <p:spPr>
          <a:xfrm>
            <a:off x="611951" y="1711936"/>
            <a:ext cx="690664" cy="64085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/>
              </a:rPr>
              <a:t>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5D91DE-CFC0-4DA0-9BD2-9C30D1F35D90}"/>
              </a:ext>
            </a:extLst>
          </p:cNvPr>
          <p:cNvSpPr/>
          <p:nvPr/>
        </p:nvSpPr>
        <p:spPr>
          <a:xfrm>
            <a:off x="545155" y="1020487"/>
            <a:ext cx="4654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Roboto"/>
              </a:rPr>
              <a:t>Каждый этап состоит из трех слайдов: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B8F0190-EDAF-4B4F-9567-24D139C9EBFB}"/>
              </a:ext>
            </a:extLst>
          </p:cNvPr>
          <p:cNvSpPr/>
          <p:nvPr/>
        </p:nvSpPr>
        <p:spPr>
          <a:xfrm>
            <a:off x="1400188" y="1533086"/>
            <a:ext cx="3479677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Слайд доски с общей информацией и заданиями для всего класса.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BB4F0CB-FED9-4A02-9709-078F2A87EA13}"/>
              </a:ext>
            </a:extLst>
          </p:cNvPr>
          <p:cNvSpPr/>
          <p:nvPr/>
        </p:nvSpPr>
        <p:spPr>
          <a:xfrm>
            <a:off x="1422805" y="3092517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Roboto"/>
              </a:rPr>
              <a:t>Слайд учителя с описанием сценария.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0E7C323-F637-4249-BEFD-9B40728B2FB6}"/>
              </a:ext>
            </a:extLst>
          </p:cNvPr>
          <p:cNvSpPr/>
          <p:nvPr/>
        </p:nvSpPr>
        <p:spPr>
          <a:xfrm>
            <a:off x="1441194" y="3823539"/>
            <a:ext cx="359464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/>
              </a:rPr>
              <a:t>Слайд планшета ученика с  заданиями для индивидуальной работы.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F6A1654-8802-4C9D-9E9C-23BB70370A0A}"/>
              </a:ext>
            </a:extLst>
          </p:cNvPr>
          <p:cNvSpPr/>
          <p:nvPr/>
        </p:nvSpPr>
        <p:spPr>
          <a:xfrm>
            <a:off x="1441194" y="5139586"/>
            <a:ext cx="379919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EA5599"/>
                </a:solidFill>
                <a:latin typeface="Roboto"/>
              </a:rPr>
              <a:t>Но если у детей нет планшетов, не беда, этот слайд также может быть выведен на общую доску. </a:t>
            </a:r>
            <a:endParaRPr lang="en-US" dirty="0">
              <a:solidFill>
                <a:srgbClr val="EA5599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63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354</Words>
  <Application>Microsoft Office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ЧТО НЕОБХОДИМО ДЛЯ ПРОВЕДЕНИЯ ЗАНЯТИЙ? </vt:lpstr>
      <vt:lpstr>ГДЕ РАЗМЕЩЕН ВХОД В ЦИФРОВЫЕ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организовать занятие с использованием цифровых ресурсов.</dc:title>
  <dc:creator>Makeeva,Alexandra,MOSCOW,Marketing Communication</dc:creator>
  <cp:lastModifiedBy>Makeeva,Alexandra,MOSCOW,Marketing Communication</cp:lastModifiedBy>
  <cp:revision>51</cp:revision>
  <dcterms:created xsi:type="dcterms:W3CDTF">2021-08-26T08:29:49Z</dcterms:created>
  <dcterms:modified xsi:type="dcterms:W3CDTF">2021-09-03T06:59:04Z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2021-08-26T08:29:49Z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bb8da2bd-179a-4473-9746-0e8f810a9839</vt:lpwstr>
  </property>
  <property fmtid="{D5CDD505-2E9C-101B-9397-08002B2CF9AE}" pid="8" name="MSIP_Label_1ada0a2f-b917-4d51-b0d0-d418a10c8b23_ContentBits">
    <vt:lpwstr>0</vt:lpwstr>
  </property>
</Properties>
</file>