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58" r:id="rId4"/>
    <p:sldId id="276" r:id="rId5"/>
    <p:sldId id="260" r:id="rId6"/>
    <p:sldId id="27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BE3"/>
    <a:srgbClr val="8DC044"/>
    <a:srgbClr val="7196CE"/>
    <a:srgbClr val="EB5599"/>
    <a:srgbClr val="F6A021"/>
    <a:srgbClr val="9361A6"/>
    <a:srgbClr val="4DAD96"/>
    <a:srgbClr val="E9D0EC"/>
    <a:srgbClr val="D39FD9"/>
    <a:srgbClr val="BF7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8" y="-1248"/>
      </p:cViewPr>
      <p:guideLst>
        <p:guide orient="horz" pos="2364"/>
        <p:guide orient="horz" pos="4020"/>
        <p:guide pos="3840"/>
        <p:guide pos="22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13.09.19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6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9.png"/><Relationship Id="rId5" Type="http://schemas.openxmlformats.org/officeDocument/2006/relationships/image" Target="../media/image35.png"/><Relationship Id="rId6" Type="http://schemas.openxmlformats.org/officeDocument/2006/relationships/image" Target="../media/image16.png"/><Relationship Id="rId7" Type="http://schemas.openxmlformats.org/officeDocument/2006/relationships/image" Target="../media/image36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3135" y="158983"/>
            <a:ext cx="436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3 «Формула правильного питания»</a:t>
            </a:r>
            <a:endParaRPr lang="ru-RU" sz="1600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1339"/>
            <a:ext cx="2857500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325"/>
            <a:ext cx="10058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62" y="392137"/>
            <a:ext cx="6004875" cy="652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9" y="3824214"/>
            <a:ext cx="2432388" cy="238762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707428" y="1356132"/>
            <a:ext cx="5382748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Молоко и молочные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продукты</a:t>
            </a:r>
            <a:endParaRPr lang="ru-RU" sz="2200" dirty="0" smtClean="0">
              <a:solidFill>
                <a:srgbClr val="F6A02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можно есть в походе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Вода и другие полезные продукты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и как можно приготовить из рыбы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помогает быть сильным и ловким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Дары моря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Необычное путешествие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492392"/>
            <a:ext cx="345992" cy="3160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9" y="3519255"/>
            <a:ext cx="324595" cy="2964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6" y="3028510"/>
            <a:ext cx="320327" cy="2925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22" y="3561564"/>
            <a:ext cx="319435" cy="2917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34" y="3001343"/>
            <a:ext cx="348957" cy="31871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47" y="2539156"/>
            <a:ext cx="351033" cy="32061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13" y="2036963"/>
            <a:ext cx="369157" cy="33716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46" y="1482103"/>
            <a:ext cx="357257" cy="32629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4" y="2006546"/>
            <a:ext cx="354232" cy="3235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5015635"/>
            <a:ext cx="324682" cy="29654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6" y="4523529"/>
            <a:ext cx="324682" cy="296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6899" y="1345881"/>
            <a:ext cx="5377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чего состоит наша пища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Здоровье в порядке — спасибо зарядке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Закаляйся, если хочешь быть здоров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правильно питаться, если занимаешься спортом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Где и как готовят пищу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6A02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Блюда из зерна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91" y="4059955"/>
            <a:ext cx="338943" cy="3095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92" y="4512578"/>
            <a:ext cx="366670" cy="3348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20" y="381376"/>
            <a:ext cx="646437" cy="6823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" y="6114843"/>
            <a:ext cx="417606" cy="3814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49630" y="6105727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dirty="0">
                <a:solidFill>
                  <a:srgbClr val="9361A6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Начинаем составлять формулу правильного питания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12" y="400227"/>
            <a:ext cx="3872387" cy="650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9816" t="2783" r="4209" b="2491"/>
          <a:stretch/>
        </p:blipFill>
        <p:spPr>
          <a:xfrm>
            <a:off x="9383594" y="2338386"/>
            <a:ext cx="1362075" cy="3429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3078" y="1198061"/>
            <a:ext cx="3465795" cy="1544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62" y="1198061"/>
            <a:ext cx="3571354" cy="1532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1906" y="1331010"/>
            <a:ext cx="36480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Люблю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узнавать новое,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фантазировать и придумывать праздники</a:t>
            </a:r>
            <a:endParaRPr lang="ru-RU" sz="17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4489" y="1394872"/>
            <a:ext cx="31229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прошлом году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 был в Лагере Здоровья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познакомился с ребятами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разных городов</a:t>
            </a:r>
            <a:endParaRPr lang="ru-RU" sz="17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811" r="1282" b="1172"/>
          <a:stretch/>
        </p:blipFill>
        <p:spPr>
          <a:xfrm>
            <a:off x="6134100" y="3600449"/>
            <a:ext cx="2895600" cy="20574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8" y="3638208"/>
            <a:ext cx="3936380" cy="1989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584" y="577429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Катя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5504" y="577429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Петя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117252"/>
            <a:ext cx="416740" cy="381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5" y="2400504"/>
            <a:ext cx="1090137" cy="33668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20" y="381376"/>
            <a:ext cx="646437" cy="6823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9630" y="6105727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dirty="0">
                <a:solidFill>
                  <a:srgbClr val="9361A6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Начинаем составлять формулу правильного питания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52" y="393989"/>
            <a:ext cx="7104537" cy="628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1" y="0"/>
            <a:ext cx="1219200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875" y="1267202"/>
            <a:ext cx="5936240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Здоровье — это здорово</a:t>
            </a:r>
          </a:p>
          <a:p>
            <a:endParaRPr lang="ru-RU" dirty="0" smtClean="0"/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Продукты разные нужны, блюда разные важны </a:t>
            </a:r>
          </a:p>
          <a:p>
            <a:endParaRPr lang="ru-RU" sz="17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Энергия пищи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Где и как мы едим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Ты — покупатель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Ты готовишь себе и друзьям 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Кухни разных народов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Кулинарная история и Как питались на Руси и в России</a:t>
            </a:r>
          </a:p>
          <a:p>
            <a:endParaRPr lang="ru-RU" sz="1700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Необычное кулинарное путешествие</a:t>
            </a:r>
            <a:endParaRPr lang="ru-RU" sz="17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28700" y="1609725"/>
            <a:ext cx="2333625" cy="19050"/>
          </a:xfrm>
          <a:custGeom>
            <a:avLst/>
            <a:gdLst>
              <a:gd name="connsiteX0" fmla="*/ 0 w 2333625"/>
              <a:gd name="connsiteY0" fmla="*/ 19050 h 19050"/>
              <a:gd name="connsiteX1" fmla="*/ 2333625 w 2333625"/>
              <a:gd name="connsiteY1" fmla="*/ 0 h 19050"/>
              <a:gd name="connsiteX2" fmla="*/ 2333625 w 2333625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19050">
                <a:moveTo>
                  <a:pt x="0" y="19050"/>
                </a:moveTo>
                <a:lnTo>
                  <a:pt x="2333625" y="0"/>
                </a:lnTo>
                <a:lnTo>
                  <a:pt x="2333625" y="0"/>
                </a:lnTo>
              </a:path>
            </a:pathLst>
          </a:custGeom>
          <a:noFill/>
          <a:ln w="28575">
            <a:solidFill>
              <a:srgbClr val="EB5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028700" y="2188299"/>
            <a:ext cx="4467130" cy="0"/>
          </a:xfrm>
          <a:prstGeom prst="line">
            <a:avLst/>
          </a:prstGeom>
          <a:ln w="28575">
            <a:solidFill>
              <a:srgbClr val="9361A6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1" y="1317097"/>
            <a:ext cx="345992" cy="3160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1" y="1871581"/>
            <a:ext cx="346771" cy="316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110600"/>
            <a:ext cx="417607" cy="3814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2" y="381376"/>
            <a:ext cx="646437" cy="682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76" y="1250422"/>
            <a:ext cx="3943858" cy="427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33988" y="1273946"/>
            <a:ext cx="390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здоровый образ жизни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44" y="1775288"/>
            <a:ext cx="4592228" cy="4277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47337" y="1822060"/>
            <a:ext cx="46672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составе пищи и </a:t>
            </a:r>
            <a:r>
              <a:rPr lang="ru-RU" sz="17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питательных веществах</a:t>
            </a:r>
            <a:endParaRPr lang="ru-RU" sz="1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017875" y="4761185"/>
            <a:ext cx="2333625" cy="19050"/>
          </a:xfrm>
          <a:custGeom>
            <a:avLst/>
            <a:gdLst>
              <a:gd name="connsiteX0" fmla="*/ 0 w 2333625"/>
              <a:gd name="connsiteY0" fmla="*/ 19050 h 19050"/>
              <a:gd name="connsiteX1" fmla="*/ 2333625 w 2333625"/>
              <a:gd name="connsiteY1" fmla="*/ 0 h 19050"/>
              <a:gd name="connsiteX2" fmla="*/ 2333625 w 2333625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19050">
                <a:moveTo>
                  <a:pt x="0" y="19050"/>
                </a:moveTo>
                <a:lnTo>
                  <a:pt x="2333625" y="0"/>
                </a:lnTo>
                <a:lnTo>
                  <a:pt x="2333625" y="0"/>
                </a:lnTo>
              </a:path>
            </a:pathLst>
          </a:custGeom>
          <a:noFill/>
          <a:ln w="28575">
            <a:solidFill>
              <a:srgbClr val="EB5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12" y="3866517"/>
            <a:ext cx="5297270" cy="42775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" y="2399774"/>
            <a:ext cx="345992" cy="31600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" y="2930306"/>
            <a:ext cx="346771" cy="316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9630" y="6105727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dirty="0">
                <a:solidFill>
                  <a:srgbClr val="9361A6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Начинаем составлять формулу правильного питания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" y="3474881"/>
            <a:ext cx="345992" cy="31600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8" y="4471861"/>
            <a:ext cx="345992" cy="31600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22">
            <a:off x="507503" y="3973015"/>
            <a:ext cx="346771" cy="31671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" y="4982850"/>
            <a:ext cx="346771" cy="31671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4" y="5521678"/>
            <a:ext cx="345992" cy="316006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1006211" y="3247024"/>
            <a:ext cx="1881591" cy="2709"/>
          </a:xfrm>
          <a:prstGeom prst="line">
            <a:avLst/>
          </a:prstGeom>
          <a:ln w="28575">
            <a:solidFill>
              <a:srgbClr val="9361A6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006211" y="4257365"/>
            <a:ext cx="2899039" cy="36904"/>
          </a:xfrm>
          <a:prstGeom prst="line">
            <a:avLst/>
          </a:prstGeom>
          <a:ln w="28575">
            <a:solidFill>
              <a:srgbClr val="9361A6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1006211" y="5288150"/>
            <a:ext cx="5834904" cy="45347"/>
          </a:xfrm>
          <a:prstGeom prst="line">
            <a:avLst/>
          </a:prstGeom>
          <a:ln w="28575">
            <a:solidFill>
              <a:srgbClr val="9361A6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олилиния 70"/>
          <p:cNvSpPr/>
          <p:nvPr/>
        </p:nvSpPr>
        <p:spPr>
          <a:xfrm rot="21412874" flipV="1">
            <a:off x="1017875" y="2663253"/>
            <a:ext cx="1491155" cy="67605"/>
          </a:xfrm>
          <a:custGeom>
            <a:avLst/>
            <a:gdLst>
              <a:gd name="connsiteX0" fmla="*/ 0 w 2333625"/>
              <a:gd name="connsiteY0" fmla="*/ 19050 h 19050"/>
              <a:gd name="connsiteX1" fmla="*/ 2333625 w 2333625"/>
              <a:gd name="connsiteY1" fmla="*/ 0 h 19050"/>
              <a:gd name="connsiteX2" fmla="*/ 2333625 w 2333625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19050">
                <a:moveTo>
                  <a:pt x="0" y="19050"/>
                </a:moveTo>
                <a:lnTo>
                  <a:pt x="2333625" y="0"/>
                </a:lnTo>
                <a:lnTo>
                  <a:pt x="2333625" y="0"/>
                </a:lnTo>
              </a:path>
            </a:pathLst>
          </a:custGeom>
          <a:noFill/>
          <a:ln w="28575">
            <a:solidFill>
              <a:srgbClr val="EB5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flipV="1">
            <a:off x="1006211" y="3688871"/>
            <a:ext cx="1836993" cy="45719"/>
          </a:xfrm>
          <a:custGeom>
            <a:avLst/>
            <a:gdLst>
              <a:gd name="connsiteX0" fmla="*/ 0 w 2333625"/>
              <a:gd name="connsiteY0" fmla="*/ 19050 h 19050"/>
              <a:gd name="connsiteX1" fmla="*/ 2333625 w 2333625"/>
              <a:gd name="connsiteY1" fmla="*/ 0 h 19050"/>
              <a:gd name="connsiteX2" fmla="*/ 2333625 w 2333625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19050">
                <a:moveTo>
                  <a:pt x="0" y="19050"/>
                </a:moveTo>
                <a:lnTo>
                  <a:pt x="2333625" y="0"/>
                </a:lnTo>
                <a:lnTo>
                  <a:pt x="2333625" y="0"/>
                </a:lnTo>
              </a:path>
            </a:pathLst>
          </a:custGeom>
          <a:noFill/>
          <a:ln w="28575">
            <a:solidFill>
              <a:srgbClr val="EB5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1006211" y="5818633"/>
            <a:ext cx="3757860" cy="45719"/>
          </a:xfrm>
          <a:custGeom>
            <a:avLst/>
            <a:gdLst>
              <a:gd name="connsiteX0" fmla="*/ 0 w 2333625"/>
              <a:gd name="connsiteY0" fmla="*/ 19050 h 19050"/>
              <a:gd name="connsiteX1" fmla="*/ 2333625 w 2333625"/>
              <a:gd name="connsiteY1" fmla="*/ 0 h 19050"/>
              <a:gd name="connsiteX2" fmla="*/ 2333625 w 2333625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19050">
                <a:moveTo>
                  <a:pt x="0" y="19050"/>
                </a:moveTo>
                <a:lnTo>
                  <a:pt x="2333625" y="0"/>
                </a:lnTo>
                <a:lnTo>
                  <a:pt x="2333625" y="0"/>
                </a:lnTo>
              </a:path>
            </a:pathLst>
          </a:custGeom>
          <a:noFill/>
          <a:ln w="28575">
            <a:solidFill>
              <a:srgbClr val="EB55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57" y="2298578"/>
            <a:ext cx="3435742" cy="4277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76823" y="1322789"/>
            <a:ext cx="300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рацион питания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47854" y="2331569"/>
            <a:ext cx="46672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рацион питания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23" y="5436600"/>
            <a:ext cx="6223812" cy="42775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19" y="4364571"/>
            <a:ext cx="5383773" cy="42775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6" y="3319109"/>
            <a:ext cx="3699925" cy="427752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2843204" y="3332706"/>
            <a:ext cx="37004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правильно выбрать продукты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905250" y="3903422"/>
            <a:ext cx="643890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умении готовить, сервировке стола и правилах этикета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09857" y="4421374"/>
            <a:ext cx="53347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традициях и обычаях питания в разных странах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756429" y="5462423"/>
            <a:ext cx="618610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Книги, картины, музыка , посвященные кулинарной теме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84" y="4881191"/>
            <a:ext cx="3419359" cy="42775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26" y="2813077"/>
            <a:ext cx="2159641" cy="427752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207576" y="4934207"/>
            <a:ext cx="46672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</a:t>
            </a:r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истории и культуре питания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05129" y="2828605"/>
            <a:ext cx="22002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гигиене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94327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1" y="0"/>
            <a:ext cx="1219200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57" y="396647"/>
            <a:ext cx="3881217" cy="65180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/>
          <a:srcRect l="9816" t="2783" r="4209" b="2491"/>
          <a:stretch/>
        </p:blipFill>
        <p:spPr>
          <a:xfrm>
            <a:off x="10016331" y="1628774"/>
            <a:ext cx="1362075" cy="3429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115252"/>
            <a:ext cx="417607" cy="3814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20" y="381376"/>
            <a:ext cx="646437" cy="68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630" y="6105727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dirty="0">
                <a:solidFill>
                  <a:srgbClr val="9361A6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Начинаем составлять формулу правильного питания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60" y="1406211"/>
            <a:ext cx="3989389" cy="4045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4" y="1826451"/>
            <a:ext cx="1090137" cy="33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11" y="401525"/>
            <a:ext cx="3872387" cy="6503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48" y="1597200"/>
            <a:ext cx="7663101" cy="1035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9320" y="1797351"/>
            <a:ext cx="6544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Здоровый нищий счастливей больного короля. 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Шопенгауэр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49" y="2964874"/>
            <a:ext cx="7663101" cy="1178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0260" y="3200319"/>
            <a:ext cx="70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Девять десятых нашего счастья зависит от здоровья.                                                                         А Шопенгауэр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49" y="4639825"/>
            <a:ext cx="7663101" cy="1035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1089" y="4803438"/>
            <a:ext cx="662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Здоровье – это все, но все — ничто без здоровья. 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Соломон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5" y="2495754"/>
            <a:ext cx="1090137" cy="33668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20" y="381376"/>
            <a:ext cx="646437" cy="6823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113813"/>
            <a:ext cx="422213" cy="385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630" y="6105727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dirty="0">
                <a:solidFill>
                  <a:srgbClr val="9361A6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Начинаем составлять формулу правильного питания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5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95" y="1785013"/>
            <a:ext cx="4043362" cy="440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76" y="592382"/>
            <a:ext cx="4463299" cy="778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70" y="640447"/>
            <a:ext cx="646437" cy="6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272</Words>
  <Application>Microsoft Macintosh PowerPoint</Application>
  <PresentationFormat>Другой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123 234</cp:lastModifiedBy>
  <cp:revision>176</cp:revision>
  <dcterms:created xsi:type="dcterms:W3CDTF">2018-08-24T08:41:18Z</dcterms:created>
  <dcterms:modified xsi:type="dcterms:W3CDTF">2019-09-13T20:16:13Z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2019-05-13T13:47:30.6232501Z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